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76"/>
  </p:notesMasterIdLst>
  <p:sldIdLst>
    <p:sldId id="316" r:id="rId2"/>
    <p:sldId id="300" r:id="rId3"/>
    <p:sldId id="302" r:id="rId4"/>
    <p:sldId id="299" r:id="rId5"/>
    <p:sldId id="258" r:id="rId6"/>
    <p:sldId id="317" r:id="rId7"/>
    <p:sldId id="259" r:id="rId8"/>
    <p:sldId id="307" r:id="rId9"/>
    <p:sldId id="270" r:id="rId10"/>
    <p:sldId id="260" r:id="rId11"/>
    <p:sldId id="347" r:id="rId12"/>
    <p:sldId id="263" r:id="rId13"/>
    <p:sldId id="261" r:id="rId14"/>
    <p:sldId id="262" r:id="rId15"/>
    <p:sldId id="334" r:id="rId16"/>
    <p:sldId id="265" r:id="rId17"/>
    <p:sldId id="266" r:id="rId18"/>
    <p:sldId id="274" r:id="rId19"/>
    <p:sldId id="267" r:id="rId20"/>
    <p:sldId id="268" r:id="rId21"/>
    <p:sldId id="276" r:id="rId22"/>
    <p:sldId id="281" r:id="rId23"/>
    <p:sldId id="269" r:id="rId24"/>
    <p:sldId id="271" r:id="rId25"/>
    <p:sldId id="273" r:id="rId26"/>
    <p:sldId id="346" r:id="rId27"/>
    <p:sldId id="296" r:id="rId28"/>
    <p:sldId id="298" r:id="rId29"/>
    <p:sldId id="277" r:id="rId30"/>
    <p:sldId id="278" r:id="rId31"/>
    <p:sldId id="279" r:id="rId32"/>
    <p:sldId id="280" r:id="rId33"/>
    <p:sldId id="318" r:id="rId34"/>
    <p:sldId id="283" r:id="rId35"/>
    <p:sldId id="284" r:id="rId36"/>
    <p:sldId id="335" r:id="rId37"/>
    <p:sldId id="304" r:id="rId38"/>
    <p:sldId id="306" r:id="rId39"/>
    <p:sldId id="336" r:id="rId40"/>
    <p:sldId id="286" r:id="rId41"/>
    <p:sldId id="288" r:id="rId42"/>
    <p:sldId id="289" r:id="rId43"/>
    <p:sldId id="337" r:id="rId44"/>
    <p:sldId id="291" r:id="rId45"/>
    <p:sldId id="294" r:id="rId46"/>
    <p:sldId id="293" r:id="rId47"/>
    <p:sldId id="338" r:id="rId48"/>
    <p:sldId id="305" r:id="rId49"/>
    <p:sldId id="339" r:id="rId50"/>
    <p:sldId id="295" r:id="rId51"/>
    <p:sldId id="309" r:id="rId52"/>
    <p:sldId id="310" r:id="rId53"/>
    <p:sldId id="311" r:id="rId54"/>
    <p:sldId id="340" r:id="rId55"/>
    <p:sldId id="312" r:id="rId56"/>
    <p:sldId id="341" r:id="rId57"/>
    <p:sldId id="315" r:id="rId58"/>
    <p:sldId id="319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42" r:id="rId70"/>
    <p:sldId id="343" r:id="rId71"/>
    <p:sldId id="344" r:id="rId72"/>
    <p:sldId id="345" r:id="rId73"/>
    <p:sldId id="332" r:id="rId74"/>
    <p:sldId id="333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00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347"/>
            <p14:sldId id="263"/>
            <p14:sldId id="261"/>
            <p14:sldId id="262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281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346"/>
            <p14:sldId id="296"/>
            <p14:sldId id="298"/>
            <p14:sldId id="277"/>
            <p14:sldId id="278"/>
            <p14:sldId id="279"/>
            <p14:sldId id="280"/>
            <p14:sldId id="318"/>
          </p14:sldIdLst>
        </p14:section>
        <p14:section name="studia" id="{D008F948-3EEA-4B06-9D2C-1CA2116EA216}">
          <p14:sldIdLst>
            <p14:sldId id="283"/>
            <p14:sldId id="284"/>
            <p14:sldId id="335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38"/>
            <p14:sldId id="305"/>
            <p14:sldId id="339"/>
            <p14:sldId id="295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20.png"/><Relationship Id="rId4" Type="http://schemas.openxmlformats.org/officeDocument/2006/relationships/image" Target="../media/image49.png"/><Relationship Id="rId9" Type="http://schemas.openxmlformats.org/officeDocument/2006/relationships/image" Target="../media/image54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62" y="4369614"/>
            <a:ext cx="3565825" cy="1096899"/>
          </a:xfrm>
        </p:spPr>
        <p:txBody>
          <a:bodyPr/>
          <a:lstStyle/>
          <a:p>
            <a:r>
              <a:rPr lang="cs-CZ" dirty="0" err="1"/>
              <a:t>Techromancer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 dat</a:t>
            </a:r>
            <a:r>
              <a:rPr lang="cs-CZ" dirty="0">
                <a:solidFill>
                  <a:srgbClr val="FF0000"/>
                </a:solidFill>
              </a:rPr>
              <a:t> TODO: upravit pokud budou nová data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C4F4-D1E9-45B2-8C19-A856F89A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Špatná data, co jsou vlastně správná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B747-EDF5-43C9-935C-F837A53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programování jsou kromě jiného prázdné hodnoty, zvané „NULL“, nebo taky </a:t>
            </a:r>
            <a:r>
              <a:rPr lang="cs-CZ" dirty="0" err="1"/>
              <a:t>NaN</a:t>
            </a:r>
            <a:r>
              <a:rPr lang="cs-CZ" dirty="0"/>
              <a:t>, nebo </a:t>
            </a:r>
            <a:r>
              <a:rPr lang="cs-CZ" dirty="0" err="1"/>
              <a:t>None</a:t>
            </a:r>
            <a:r>
              <a:rPr lang="cs-CZ" dirty="0"/>
              <a:t>.</a:t>
            </a:r>
          </a:p>
          <a:p>
            <a:r>
              <a:rPr lang="cs-CZ" dirty="0"/>
              <a:t>Některé programátorské knihovny automaticky konvertují textové </a:t>
            </a:r>
            <a:r>
              <a:rPr lang="cs-CZ" dirty="0" err="1"/>
              <a:t>null</a:t>
            </a:r>
            <a:r>
              <a:rPr lang="cs-CZ" dirty="0"/>
              <a:t> hodnoty na prázdné.</a:t>
            </a:r>
          </a:p>
          <a:p>
            <a:r>
              <a:rPr lang="cs-CZ" dirty="0"/>
              <a:t>Způsobí chyby </a:t>
            </a:r>
            <a:r>
              <a:rPr lang="cs-CZ"/>
              <a:t>v programech.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191FF-7968-460B-B399-FD449670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66" y="3429001"/>
            <a:ext cx="500742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6CDAE-C59E-44B6-ACBE-E00F4C80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94" y="1589940"/>
            <a:ext cx="235300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7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21" name="Zástupný symbol pro obsah 20">
            <a:extLst>
              <a:ext uri="{FF2B5EF4-FFF2-40B4-BE49-F238E27FC236}">
                <a16:creationId xmlns:a16="http://schemas.microsoft.com/office/drawing/2014/main" id="{0A8683D3-098D-4606-91C8-B57E07EA9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86"/>
            <a:ext cx="9107424" cy="5715563"/>
          </a:xfrm>
        </p:spPr>
      </p:pic>
    </p:spTree>
    <p:extLst>
      <p:ext uri="{BB962C8B-B14F-4D97-AF65-F5344CB8AC3E}">
        <p14:creationId xmlns:p14="http://schemas.microsoft.com/office/powerpoint/2010/main" val="156510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A4291ABA-4324-44D5-AFF1-7408877EF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230"/>
            <a:ext cx="8596668" cy="5754795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F90A7C4-DE87-4964-BC35-11E4D79A5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77"/>
            <a:ext cx="8915400" cy="553683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7BC4E42-FB3E-4E0E-B81D-280525D82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051"/>
            <a:ext cx="8302752" cy="51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E2744E9D-AEB5-4577-9C6D-5376C9D90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494"/>
            <a:ext cx="9052560" cy="566250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Spousta grafů</a:t>
            </a:r>
          </a:p>
          <a:p>
            <a:r>
              <a:rPr lang="cs-CZ" dirty="0"/>
              <a:t>Datová věda a nějaké ty řeči na úvod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56111779-EDCA-46A0-AA82-B111DE643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96" y="9144"/>
            <a:ext cx="9191848" cy="6898684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029"/>
            <a:ext cx="7818120" cy="5679971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530"/>
            <a:ext cx="9902952" cy="5622470"/>
          </a:xfrm>
        </p:spPr>
      </p:pic>
    </p:spTree>
    <p:extLst>
      <p:ext uri="{BB962C8B-B14F-4D97-AF65-F5344CB8AC3E}">
        <p14:creationId xmlns:p14="http://schemas.microsoft.com/office/powerpoint/2010/main" val="317520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- 1950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BF6D384-B098-4B66-B2A6-3F2A71E5A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482"/>
            <a:ext cx="8596668" cy="5650518"/>
          </a:xfrm>
        </p:spPr>
      </p:pic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8668512" cy="5643562"/>
          </a:xfrm>
        </p:spPr>
      </p:pic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290"/>
            <a:ext cx="8759952" cy="5650710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E6CC-118A-4A78-8414-E4ECF23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Malý úvod do </a:t>
            </a:r>
            <a:r>
              <a:rPr lang="cs-CZ" dirty="0" err="1"/>
              <a:t>heatmap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20E950-5849-4655-9BAF-F329C62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26835" cy="3880773"/>
          </a:xfrm>
        </p:spPr>
        <p:txBody>
          <a:bodyPr/>
          <a:lstStyle/>
          <a:p>
            <a:r>
              <a:rPr lang="cs-CZ" dirty="0"/>
              <a:t>2D graf, ukazuje porovnání dvou faktorů</a:t>
            </a:r>
          </a:p>
          <a:p>
            <a:r>
              <a:rPr lang="cs-CZ" dirty="0"/>
              <a:t>Podle barvy znázorňuje kvantity, mapuje číslo na barvu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61ADD51-5CB8-4A28-BC11-2468BFA5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69" y="3360133"/>
            <a:ext cx="4487831" cy="3497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99F04-9A7F-4F5E-B8BA-10A5D3CC8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70" y="0"/>
            <a:ext cx="4487829" cy="34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6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66" y="633984"/>
            <a:ext cx="2413338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37" y="0"/>
            <a:ext cx="8360664" cy="6858696"/>
          </a:xfrm>
        </p:spPr>
      </p:pic>
    </p:spTree>
    <p:extLst>
      <p:ext uri="{BB962C8B-B14F-4D97-AF65-F5344CB8AC3E}">
        <p14:creationId xmlns:p14="http://schemas.microsoft.com/office/powerpoint/2010/main" val="3864008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39607" cy="1320800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6" y="0"/>
            <a:ext cx="8359814" cy="6858000"/>
          </a:xfrm>
        </p:spPr>
      </p:pic>
    </p:spTree>
    <p:extLst>
      <p:ext uri="{BB962C8B-B14F-4D97-AF65-F5344CB8AC3E}">
        <p14:creationId xmlns:p14="http://schemas.microsoft.com/office/powerpoint/2010/main" val="53980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341"/>
            <a:ext cx="8221417" cy="5674659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107"/>
            <a:ext cx="8328212" cy="5638893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5173"/>
            <a:ext cx="8668871" cy="5652827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83"/>
            <a:ext cx="8596668" cy="5623317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004"/>
            <a:ext cx="10158984" cy="5612996"/>
          </a:xfrm>
        </p:spPr>
      </p:pic>
    </p:spTree>
    <p:extLst>
      <p:ext uri="{BB962C8B-B14F-4D97-AF65-F5344CB8AC3E}">
        <p14:creationId xmlns:p14="http://schemas.microsoft.com/office/powerpoint/2010/main" val="2755900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550"/>
            <a:ext cx="8458200" cy="562145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138528" cy="2212731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15" y="-1"/>
            <a:ext cx="8437685" cy="6859907"/>
          </a:xfrm>
        </p:spPr>
      </p:pic>
    </p:spTree>
    <p:extLst>
      <p:ext uri="{BB962C8B-B14F-4D97-AF65-F5344CB8AC3E}">
        <p14:creationId xmlns:p14="http://schemas.microsoft.com/office/powerpoint/2010/main" val="1056164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90" y="0"/>
            <a:ext cx="8338510" cy="6858000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87" y="0"/>
            <a:ext cx="9438613" cy="6598024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065"/>
            <a:ext cx="8408894" cy="5640935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908548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55" y="0"/>
            <a:ext cx="8471646" cy="6858000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80266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50" y="-1"/>
            <a:ext cx="8707950" cy="6113929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4" y="0"/>
            <a:ext cx="9348216" cy="685800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448"/>
            <a:ext cx="3529584" cy="2362200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52" y="0"/>
            <a:ext cx="9375648" cy="6866000"/>
          </a:xfrm>
        </p:spPr>
      </p:pic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28" y="3455804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05" y="365125"/>
            <a:ext cx="289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yfat.files.wordpress.com/2012/05/chebyshev.png?w=288&amp;h=268">
            <a:extLst>
              <a:ext uri="{FF2B5EF4-FFF2-40B4-BE49-F238E27FC236}">
                <a16:creationId xmlns:a16="http://schemas.microsoft.com/office/drawing/2014/main" id="{53317E71-FFC8-41C0-8584-A5185B81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31" y="485775"/>
            <a:ext cx="2743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287572"/>
            <a:ext cx="22098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067" y="5553075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80" y="6465653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5138616" y="3038475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89768E4-DF28-4F3C-A4F4-39C49D17AF24}"/>
              </a:ext>
            </a:extLst>
          </p:cNvPr>
          <p:cNvSpPr txBox="1"/>
          <p:nvPr/>
        </p:nvSpPr>
        <p:spPr>
          <a:xfrm>
            <a:off x="2021464" y="3319893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Correlation</a:t>
            </a:r>
            <a:r>
              <a:rPr lang="cs-CZ" dirty="0"/>
              <a:t> distance</a:t>
            </a:r>
          </a:p>
        </p:txBody>
      </p:sp>
      <p:pic>
        <p:nvPicPr>
          <p:cNvPr id="1036" name="Picture 12" descr="VÃ½sledek obrÃ¡zku pro correlation distance equation">
            <a:extLst>
              <a:ext uri="{FF2B5EF4-FFF2-40B4-BE49-F238E27FC236}">
                <a16:creationId xmlns:a16="http://schemas.microsoft.com/office/drawing/2014/main" id="{D6F1276D-86FF-42C8-BD05-2C1A6751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7" y="3747175"/>
            <a:ext cx="2018508" cy="16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Ã½sledek obrÃ¡zku pro correlation equation">
            <a:extLst>
              <a:ext uri="{FF2B5EF4-FFF2-40B4-BE49-F238E27FC236}">
                <a16:creationId xmlns:a16="http://schemas.microsoft.com/office/drawing/2014/main" id="{9E153D6D-3B17-4AA4-B8D2-B1FBCF2A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0" y="5801388"/>
            <a:ext cx="2609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/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blipFill>
                <a:blip r:embed="rId10"/>
                <a:stretch>
                  <a:fillRect l="-6504" r="-3252" b="-20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 descr="VÃ½sledek obrÃ¡zku pro cosine distance">
            <a:extLst>
              <a:ext uri="{FF2B5EF4-FFF2-40B4-BE49-F238E27FC236}">
                <a16:creationId xmlns:a16="http://schemas.microsoft.com/office/drawing/2014/main" id="{B48EF958-323B-454C-B5BB-DF1E204A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26" y="3343714"/>
            <a:ext cx="3731412" cy="28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694"/>
          </a:xfrm>
        </p:spPr>
        <p:txBody>
          <a:bodyPr>
            <a:normAutofit/>
          </a:bodyPr>
          <a:lstStyle/>
          <a:p>
            <a:r>
              <a:rPr lang="cs-CZ" dirty="0"/>
              <a:t>Porovnání metrik při vyšším zastoupení 1 prvku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729"/>
            <a:ext cx="9144000" cy="5874271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168525" cy="2819400"/>
          </a:xfrm>
        </p:spPr>
        <p:txBody>
          <a:bodyPr/>
          <a:lstStyle/>
          <a:p>
            <a:r>
              <a:rPr lang="cs-CZ" dirty="0"/>
              <a:t>Vzdálenosti studií – Jensen-Shannon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9" y="0"/>
            <a:ext cx="8960801" cy="6858000"/>
          </a:xfrm>
        </p:spPr>
      </p:pic>
    </p:spTree>
    <p:extLst>
      <p:ext uri="{BB962C8B-B14F-4D97-AF65-F5344CB8AC3E}">
        <p14:creationId xmlns:p14="http://schemas.microsoft.com/office/powerpoint/2010/main" val="1772417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0"/>
            <a:ext cx="9018494" cy="6875803"/>
          </a:xfrm>
        </p:spPr>
      </p:pic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154" y="387597"/>
            <a:ext cx="11299323" cy="7062075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5F687-B875-4DD0-9F13-E52C7A5D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9" y="1810522"/>
            <a:ext cx="7636535" cy="50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0AB8B14-3EAF-4B5D-932A-88B96A712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092" y="350116"/>
            <a:ext cx="11347524" cy="709220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ástupný symbol pro obsah 6">
            <a:extLst>
              <a:ext uri="{FF2B5EF4-FFF2-40B4-BE49-F238E27FC236}">
                <a16:creationId xmlns:a16="http://schemas.microsoft.com/office/drawing/2014/main" id="{C15D562A-CF63-45B0-8E68-54C12CC9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54" y="1279442"/>
            <a:ext cx="8824546" cy="55739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E8ED4B7-00DD-4112-B9A2-044BD00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8031"/>
            <a:ext cx="3692443" cy="3333331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624C6EE-4BC8-4B8D-8021-6C040E0F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47" y="0"/>
            <a:ext cx="7707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0E192091-7CF8-4728-9AD8-77DBD95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2272"/>
            <a:ext cx="9009529" cy="5729910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7678"/>
            <a:ext cx="8596668" cy="53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71244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A57C2-505A-4F80-92E9-59614FE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740" y="0"/>
            <a:ext cx="4163260" cy="37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63" y="604760"/>
            <a:ext cx="4736592" cy="3820936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55" y="0"/>
            <a:ext cx="715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2D8DBCE-7935-4CE1-9419-7858C26D3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541354" cy="2819400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209BDF34-0F6E-43D6-A604-EEEA30302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09" y="0"/>
            <a:ext cx="9159592" cy="6858000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Nejinformativnější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488C405-D28A-4006-900A-6538219E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7024"/>
            <a:ext cx="9161930" cy="5669750"/>
          </a:xfrm>
        </p:spPr>
      </p:pic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94" y="0"/>
            <a:ext cx="9172106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0" y="0"/>
            <a:ext cx="9159593" cy="6858000"/>
          </a:xfrm>
        </p:spPr>
      </p:pic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dat, </a:t>
            </a:r>
            <a:r>
              <a:rPr lang="cs-CZ" dirty="0">
                <a:solidFill>
                  <a:srgbClr val="FF0000"/>
                </a:solidFill>
              </a:rPr>
              <a:t>TODO: upravit pokud budou nová data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08840"/>
            <a:ext cx="8596668" cy="3880773"/>
          </a:xfrm>
        </p:spPr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9B181F-5D6B-47CD-92C4-C193AB3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4168053"/>
            <a:ext cx="10101261" cy="215911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315EFE-1FAF-4157-AE7B-53DCB35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" y="6316890"/>
            <a:ext cx="10101261" cy="5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698912" cy="2722686"/>
          </a:xfrm>
        </p:spPr>
        <p:txBody>
          <a:bodyPr>
            <a:normAutofit fontScale="90000"/>
          </a:bodyPr>
          <a:lstStyle/>
          <a:p>
            <a:r>
              <a:rPr lang="cs-CZ" dirty="0"/>
              <a:t>Vzdálenosti prvků – NSD – průměr hodnocení nad 9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62" y="-17803"/>
            <a:ext cx="7958038" cy="6875803"/>
          </a:xfrm>
        </p:spPr>
      </p:pic>
    </p:spTree>
    <p:extLst>
      <p:ext uri="{BB962C8B-B14F-4D97-AF65-F5344CB8AC3E}">
        <p14:creationId xmlns:p14="http://schemas.microsoft.com/office/powerpoint/2010/main" val="1929719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8"/>
            <a:ext cx="3177489" cy="3245225"/>
          </a:xfrm>
        </p:spPr>
        <p:txBody>
          <a:bodyPr>
            <a:normAutofit/>
          </a:bodyPr>
          <a:lstStyle/>
          <a:p>
            <a:r>
              <a:rPr lang="cs-CZ" dirty="0"/>
              <a:t>Na základě něj hierarchické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9" y="-8902"/>
            <a:ext cx="7719061" cy="6875803"/>
          </a:xfrm>
        </p:spPr>
      </p:pic>
    </p:spTree>
    <p:extLst>
      <p:ext uri="{BB962C8B-B14F-4D97-AF65-F5344CB8AC3E}">
        <p14:creationId xmlns:p14="http://schemas.microsoft.com/office/powerpoint/2010/main" val="2269700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06CCD1-4B90-47DE-ADFD-F241D595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23BF3489-C4C5-4DC3-B0F2-1EAA4B3C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8" y="-16289"/>
            <a:ext cx="10863072" cy="6874289"/>
          </a:xfrm>
        </p:spPr>
      </p:pic>
    </p:spTree>
    <p:extLst>
      <p:ext uri="{BB962C8B-B14F-4D97-AF65-F5344CB8AC3E}">
        <p14:creationId xmlns:p14="http://schemas.microsoft.com/office/powerpoint/2010/main" val="1987457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8DC4B5FE-06BE-4027-8167-03E41B61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24" y="0"/>
            <a:ext cx="6969512" cy="6858000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909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minimálně 10 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10727</TotalTime>
  <Words>1006</Words>
  <Application>Microsoft Office PowerPoint</Application>
  <PresentationFormat>Widescreen</PresentationFormat>
  <Paragraphs>174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Cambria Math</vt:lpstr>
      <vt:lpstr>Trebuchet MS</vt:lpstr>
      <vt:lpstr>Wingdings 3</vt:lpstr>
      <vt:lpstr>Fazeta</vt:lpstr>
      <vt:lpstr>MyAnimeList očima datového vědce</vt:lpstr>
      <vt:lpstr>Co nás čeká</vt:lpstr>
      <vt:lpstr>Sponzorství</vt:lpstr>
      <vt:lpstr>MyAnimeList</vt:lpstr>
      <vt:lpstr>Datová věda</vt:lpstr>
      <vt:lpstr>Znovu a formálněji</vt:lpstr>
      <vt:lpstr>Získávání dat, TODO: upravit pokud budou nová data</vt:lpstr>
      <vt:lpstr>Upozornění</vt:lpstr>
      <vt:lpstr>Zpracování dat</vt:lpstr>
      <vt:lpstr>Základní čištění dat TODO: upravit pokud budou nová data</vt:lpstr>
      <vt:lpstr>Špatná data, co jsou vlastně správná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Rating a prvky</vt:lpstr>
      <vt:lpstr>Roční produkce - 1950</vt:lpstr>
      <vt:lpstr>Roční produkce – posledních 30 let</vt:lpstr>
      <vt:lpstr>Počet anime celkem – posledních 30 let</vt:lpstr>
      <vt:lpstr>Malý úvod do heatmap</vt:lpstr>
      <vt:lpstr>Vývoj prvků v čase</vt:lpstr>
      <vt:lpstr>Vývoj prvků v čase</vt:lpstr>
      <vt:lpstr>Originální anime a adaptace</vt:lpstr>
      <vt:lpstr>Adaptace – vývoj v čase</vt:lpstr>
      <vt:lpstr>Adaptace – vývoj v čase od roku 1998</vt:lpstr>
      <vt:lpstr>Adaptace – vývoj v čase od roku 1998</vt:lpstr>
      <vt:lpstr>Adaptace – vývoj v čase od roku 1998</vt:lpstr>
      <vt:lpstr>Studia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Vzdálenosti</vt:lpstr>
      <vt:lpstr>Porovnání metrik při vyšším zastoupení 1 prvku</vt:lpstr>
      <vt:lpstr>Vzdálenosti studií – Jensen-Shannon</vt:lpstr>
      <vt:lpstr>Vzdálenosti studií – Manhattan</vt:lpstr>
      <vt:lpstr>Vzdálenosti studií – embedding do 3D</vt:lpstr>
      <vt:lpstr>Vzdálenosti studií – Jensen-Shannon – 2D</vt:lpstr>
      <vt:lpstr>Společné výskyty prvků</vt:lpstr>
      <vt:lpstr>Metrika pro množinová data</vt:lpstr>
      <vt:lpstr>PowerPoint Presentation</vt:lpstr>
      <vt:lpstr>Embedding do 3D</vt:lpstr>
      <vt:lpstr>PowerPoint Presentation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Zastoupení prvků ve shlédnutých podle věku</vt:lpstr>
      <vt:lpstr>Zastoupení prvků ve shlédnutých titulech podle věku</vt:lpstr>
      <vt:lpstr>PowerPoint Presentation</vt:lpstr>
      <vt:lpstr>To samé, ale podle pohlaví</vt:lpstr>
      <vt:lpstr>Nejinformativnější prvky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Vzdálenosti prvků – NSD – průměr hodnocení nad 9</vt:lpstr>
      <vt:lpstr>Na základě něj hierarchické clusterování</vt:lpstr>
      <vt:lpstr>PowerPoint Presentation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109</cp:revision>
  <dcterms:created xsi:type="dcterms:W3CDTF">2018-07-06T23:40:54Z</dcterms:created>
  <dcterms:modified xsi:type="dcterms:W3CDTF">2019-03-10T17:54:57Z</dcterms:modified>
</cp:coreProperties>
</file>